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394" r:id="rId3"/>
    <p:sldId id="395" r:id="rId4"/>
    <p:sldId id="396" r:id="rId5"/>
    <p:sldId id="397" r:id="rId6"/>
    <p:sldId id="398" r:id="rId7"/>
    <p:sldId id="428" r:id="rId8"/>
    <p:sldId id="399" r:id="rId9"/>
    <p:sldId id="437" r:id="rId10"/>
    <p:sldId id="438" r:id="rId11"/>
    <p:sldId id="400" r:id="rId12"/>
    <p:sldId id="433" r:id="rId13"/>
    <p:sldId id="434" r:id="rId14"/>
    <p:sldId id="407" r:id="rId15"/>
    <p:sldId id="408" r:id="rId16"/>
    <p:sldId id="409" r:id="rId17"/>
    <p:sldId id="410" r:id="rId18"/>
    <p:sldId id="411" r:id="rId19"/>
    <p:sldId id="412" r:id="rId20"/>
    <p:sldId id="413" r:id="rId21"/>
    <p:sldId id="414" r:id="rId22"/>
    <p:sldId id="415" r:id="rId23"/>
    <p:sldId id="416" r:id="rId24"/>
    <p:sldId id="417" r:id="rId25"/>
    <p:sldId id="418" r:id="rId26"/>
    <p:sldId id="419" r:id="rId27"/>
    <p:sldId id="436" r:id="rId28"/>
    <p:sldId id="420" r:id="rId29"/>
    <p:sldId id="421" r:id="rId30"/>
    <p:sldId id="435" r:id="rId31"/>
    <p:sldId id="423" r:id="rId32"/>
    <p:sldId id="393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0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4/5/2016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5829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8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55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323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4/5/2016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14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12" Type="http://schemas.openxmlformats.org/officeDocument/2006/relationships/image" Target="../media/image5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hyperlink" Target="http://www.programirane.org/" TargetMode="External"/><Relationship Id="rId5" Type="http://schemas.openxmlformats.org/officeDocument/2006/relationships/image" Target="../media/image54.png"/><Relationship Id="rId10" Type="http://schemas.openxmlformats.org/officeDocument/2006/relationships/image" Target="../media/image10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331/algorithms-april-201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://www.programiran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ElgQD3" TargetMode="External"/><Relationship Id="rId4" Type="http://schemas.openxmlformats.org/officeDocument/2006/relationships/image" Target="../media/image6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eksforgeeks.org/fundamentals-of-algorithms/" TargetMode="External"/><Relationship Id="rId2" Type="http://schemas.openxmlformats.org/officeDocument/2006/relationships/hyperlink" Target="http://ocw.mit.edu/courses/electrical-engineering-and-computer-science/6-006-introduction-to-algorithms-fall-2011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deblocks.org/" TargetMode="External"/><Relationship Id="rId3" Type="http://schemas.openxmlformats.org/officeDocument/2006/relationships/hyperlink" Target="https://www.visualstudio.com/" TargetMode="External"/><Relationship Id="rId7" Type="http://schemas.openxmlformats.org/officeDocument/2006/relationships/hyperlink" Target="https://www.jetbrains.com/idea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clipse.org/downloads/" TargetMode="External"/><Relationship Id="rId5" Type="http://schemas.openxmlformats.org/officeDocument/2006/relationships/hyperlink" Target="http://xamarin.com/studio" TargetMode="External"/><Relationship Id="rId4" Type="http://schemas.openxmlformats.org/officeDocument/2006/relationships/hyperlink" Target="http://www.icsharpcode.net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77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73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trainings/1331/algorithms-april-2016" TargetMode="External"/><Relationship Id="rId10" Type="http://schemas.openxmlformats.org/officeDocument/2006/relationships/image" Target="../media/image72.png"/><Relationship Id="rId19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1060726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Algorithms Course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2224297"/>
            <a:ext cx="7547528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Curriculum, Trainers,</a:t>
            </a:r>
            <a:br>
              <a:rPr lang="en-US" dirty="0" smtClean="0"/>
            </a:br>
            <a:r>
              <a:rPr lang="en-US" dirty="0" smtClean="0"/>
              <a:t>Evaluation, Exams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612" y="443339"/>
            <a:ext cx="1399741" cy="14129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412" y="463217"/>
            <a:ext cx="2285292" cy="13979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212" y="3942817"/>
            <a:ext cx="4258141" cy="2343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8247" y="2286000"/>
            <a:ext cx="1820822" cy="11432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968769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31365" y="4002920"/>
            <a:ext cx="164840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Algorithms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455096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5104" y="1295400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75560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143000"/>
            <a:ext cx="7732799" cy="5229602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</a:rPr>
              <a:t>Atanas Rusenov</a:t>
            </a:r>
            <a:endParaRPr lang="en-US" sz="3400" b="1" noProof="1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Top </a:t>
            </a:r>
            <a:r>
              <a:rPr lang="en-US" sz="3200" dirty="0"/>
              <a:t>performing student from the Software University (</a:t>
            </a:r>
            <a:r>
              <a:rPr lang="en-US" sz="3200" dirty="0" smtClean="0"/>
              <a:t>2014)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1026" name="Picture 2" descr="a_ruseno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1600200"/>
            <a:ext cx="2973617" cy="3385833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99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Winner in International programming contests and Olympiads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41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6562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4889776"/>
            <a:ext cx="109196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Algorithms: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92873"/>
          </a:xfrm>
        </p:spPr>
        <p:txBody>
          <a:bodyPr/>
          <a:lstStyle/>
          <a:p>
            <a:r>
              <a:rPr lang="en-US" dirty="0" smtClean="0"/>
              <a:t>Duration, Course Format, Languages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2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/>
              <a:t>Lessons: </a:t>
            </a:r>
            <a:r>
              <a:rPr lang="en-US" sz="3600" dirty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18</a:t>
            </a:r>
            <a:r>
              <a:rPr lang="en-US" sz="3600" dirty="0" smtClean="0"/>
              <a:t> </a:t>
            </a:r>
            <a:r>
              <a:rPr lang="en-US" sz="3600" dirty="0"/>
              <a:t>hours </a:t>
            </a:r>
            <a:r>
              <a:rPr lang="en-US" sz="3600" dirty="0" smtClean="0"/>
              <a:t>(onsite + YouTube videos)</a:t>
            </a:r>
            <a:endParaRPr lang="en-US" sz="3600" dirty="0"/>
          </a:p>
          <a:p>
            <a:pPr>
              <a:lnSpc>
                <a:spcPct val="110000"/>
              </a:lnSpc>
            </a:pPr>
            <a:r>
              <a:rPr lang="en-US" sz="3600" dirty="0"/>
              <a:t>Practical </a:t>
            </a:r>
            <a:r>
              <a:rPr lang="en-US" sz="3600" dirty="0" smtClean="0"/>
              <a:t>exercises (in class): </a:t>
            </a:r>
            <a:r>
              <a:rPr lang="en-US" sz="3600" dirty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18</a:t>
            </a:r>
            <a:r>
              <a:rPr lang="en-US" sz="3600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Exam preparation: 4 hours</a:t>
            </a:r>
            <a:endParaRPr lang="en-US" sz="3600" dirty="0"/>
          </a:p>
          <a:p>
            <a:pPr>
              <a:lnSpc>
                <a:spcPct val="110000"/>
              </a:lnSpc>
            </a:pPr>
            <a:r>
              <a:rPr lang="en-US" sz="3600" dirty="0" smtClean="0"/>
              <a:t>Homework</a:t>
            </a:r>
            <a:r>
              <a:rPr lang="en-US" sz="3600" dirty="0"/>
              <a:t>: </a:t>
            </a:r>
            <a:r>
              <a:rPr lang="en-US" sz="3600" dirty="0" smtClean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sz="3600" dirty="0" smtClean="0"/>
              <a:t>-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sz="3600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Schedule: April – May 2016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Practical exam: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</a:rPr>
              <a:t>15 May 2016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Duration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729" y="18288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4146229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66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attendees can use 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favorite programming language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C#, Java, C++, Python / other</a:t>
            </a:r>
          </a:p>
          <a:p>
            <a:r>
              <a:rPr lang="en-US" dirty="0"/>
              <a:t>The recommended language for this course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</a:p>
          <a:p>
            <a:pPr lvl="1"/>
            <a:r>
              <a:rPr lang="en-US" dirty="0"/>
              <a:t>Exercises in class assume you will write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pPr lvl="1"/>
            <a:r>
              <a:rPr lang="en-US" dirty="0"/>
              <a:t>Labs and examples will also focus mostly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r>
              <a:rPr lang="en-US" dirty="0" smtClean="0"/>
              <a:t>At the final exam attendees can use: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C++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/>
              <a:t>Just learn </a:t>
            </a:r>
            <a:r>
              <a:rPr lang="en-US" dirty="0" smtClean="0"/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8351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572000"/>
            <a:ext cx="7185872" cy="820600"/>
          </a:xfrm>
        </p:spPr>
        <p:txBody>
          <a:bodyPr/>
          <a:lstStyle/>
          <a:p>
            <a:r>
              <a:rPr lang="en-US" smtClean="0"/>
              <a:t>Algorithms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6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Practical exam</a:t>
            </a: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9</a:t>
            </a:r>
            <a:r>
              <a:rPr lang="bg-BG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%</a:t>
            </a:r>
          </a:p>
          <a:p>
            <a:r>
              <a:rPr lang="en-US" sz="3600" dirty="0" smtClean="0"/>
              <a:t>Homework </a:t>
            </a:r>
            <a:r>
              <a:rPr lang="en-US" sz="3600" dirty="0"/>
              <a:t>+ </a:t>
            </a:r>
            <a:r>
              <a:rPr lang="en-US" sz="3600" dirty="0" smtClean="0"/>
              <a:t>evaluation</a:t>
            </a: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% </a:t>
            </a:r>
            <a:r>
              <a:rPr lang="en-US" dirty="0"/>
              <a:t>+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%</a:t>
            </a:r>
            <a:endParaRPr lang="bg-BG" dirty="0" smtClean="0"/>
          </a:p>
          <a:p>
            <a:r>
              <a:rPr lang="en-US" sz="3600" dirty="0" smtClean="0"/>
              <a:t>Contribution in the forum:</a:t>
            </a:r>
          </a:p>
          <a:p>
            <a:pPr lvl="1"/>
            <a:r>
              <a:rPr lang="en-US" dirty="0" smtClean="0"/>
              <a:t>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 bonus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</a:t>
            </a:r>
            <a:r>
              <a:rPr lang="en-US" smtClean="0"/>
              <a:t>the “Algorithms“ </a:t>
            </a:r>
            <a:r>
              <a:rPr lang="en-US" dirty="0" smtClean="0"/>
              <a:t>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800613"/>
            <a:ext cx="3813668" cy="25189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447800"/>
            <a:ext cx="3813668" cy="208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53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cs typeface="Consolas" pitchFamily="49" charset="0"/>
              </a:rPr>
              <a:t>The practical exam checks your skills to design</a:t>
            </a:r>
            <a:br>
              <a:rPr lang="en-US" dirty="0" smtClean="0">
                <a:cs typeface="Consolas" pitchFamily="49" charset="0"/>
              </a:rPr>
            </a:br>
            <a:r>
              <a:rPr lang="en-US" dirty="0" smtClean="0">
                <a:cs typeface="Consolas" pitchFamily="49" charset="0"/>
              </a:rPr>
              <a:t>and implement algorithms efficiently</a:t>
            </a:r>
            <a:endParaRPr lang="en-US" dirty="0"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bg-BG" dirty="0" smtClean="0"/>
              <a:t>4</a:t>
            </a:r>
            <a:r>
              <a:rPr lang="en-US" dirty="0" smtClean="0"/>
              <a:t> </a:t>
            </a:r>
            <a:r>
              <a:rPr lang="en-US" dirty="0"/>
              <a:t>problems for 6 </a:t>
            </a:r>
            <a:r>
              <a:rPr lang="en-US" dirty="0" smtClean="0"/>
              <a:t>hours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Graphs, dynamic programming,</a:t>
            </a:r>
            <a:br>
              <a:rPr lang="en-US" dirty="0" smtClean="0"/>
            </a:br>
            <a:r>
              <a:rPr lang="en-US" dirty="0" smtClean="0"/>
              <a:t>recursion, combinatorics, greedy, …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Automated </a:t>
            </a:r>
            <a:r>
              <a:rPr lang="en-US" dirty="0"/>
              <a:t>judge system with </a:t>
            </a:r>
            <a:r>
              <a:rPr lang="en-US" dirty="0" smtClean="0"/>
              <a:t>real-time</a:t>
            </a:r>
            <a:br>
              <a:rPr lang="en-US" dirty="0" smtClean="0"/>
            </a:br>
            <a:r>
              <a:rPr lang="en-US" dirty="0" smtClean="0"/>
              <a:t>feedback</a:t>
            </a:r>
            <a:r>
              <a:rPr lang="en-US" dirty="0"/>
              <a:t>: </a:t>
            </a:r>
            <a:r>
              <a:rPr lang="en-US" u="sng" dirty="0">
                <a:hlinkClick r:id="rId2"/>
              </a:rPr>
              <a:t>http://</a:t>
            </a:r>
            <a:r>
              <a:rPr lang="en-US" u="sng" dirty="0" smtClean="0">
                <a:hlinkClick r:id="rId2"/>
              </a:rPr>
              <a:t>judge.softuni.bg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Practical </a:t>
            </a:r>
            <a:r>
              <a:rPr lang="en-US" dirty="0" smtClean="0"/>
              <a:t>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4191000"/>
            <a:ext cx="2728800" cy="19672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www.southbaysports.com/images/icon-stand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798" y="1981200"/>
            <a:ext cx="2169228" cy="165546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88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21888">
            <a:off x="4100836" y="719727"/>
            <a:ext cx="4458863" cy="2727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6212" y="4366226"/>
            <a:ext cx="2876344" cy="18059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89012" y="4724400"/>
            <a:ext cx="3596952" cy="17436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612" y="2667000"/>
            <a:ext cx="2738589" cy="353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a lot of practice!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Submissions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42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feedback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evaluate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/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get feedback 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677917"/>
            <a:ext cx="2590800" cy="17228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ocialistnetwork.org/wp-content/uploads/2013/01/Peer-to-pe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2286000"/>
            <a:ext cx="2129412" cy="212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8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6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Else Do We Need?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6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551" y="498144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9358" y="465445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36895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74264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6512" y="1385248"/>
            <a:ext cx="2510500" cy="1535696"/>
          </a:xfrm>
          <a:prstGeom prst="rect">
            <a:avLst/>
          </a:prstGeom>
        </p:spPr>
      </p:pic>
      <p:pic>
        <p:nvPicPr>
          <p:cNvPr id="4" name="Picture 3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636" y="3477314"/>
            <a:ext cx="1946252" cy="2771086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9289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Algorithms course official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 and labs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28636" y="1918834"/>
            <a:ext cx="11128376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</a:t>
            </a:r>
            <a:r>
              <a:rPr lang="en-US" sz="28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softuni.bg/trainings/1331/algorithms-april-2016</a:t>
            </a:r>
            <a:r>
              <a:rPr lang="en-US" sz="28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99612" y="3200400"/>
            <a:ext cx="18898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528636" y="5627710"/>
            <a:ext cx="11128376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0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labs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0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smtClean="0"/>
              <a:t>Algorithms </a:t>
            </a:r>
            <a:r>
              <a:rPr lang="en-US" sz="3800" dirty="0" smtClean="0"/>
              <a:t>– Additional Resources</a:t>
            </a:r>
            <a:endParaRPr lang="en-US" sz="3800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143000"/>
            <a:ext cx="1865363" cy="265591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266" name="Picture 2" descr="http://upload.wikimedia.org/wikipedia/en/4/41/Clrs3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4191000"/>
            <a:ext cx="1865363" cy="21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94012" y="1143001"/>
            <a:ext cx="9025023" cy="2655916"/>
          </a:xfrm>
        </p:spPr>
        <p:txBody>
          <a:bodyPr anchor="ctr" anchorCtr="0">
            <a:noAutofit/>
          </a:bodyPr>
          <a:lstStyle/>
          <a:p>
            <a:r>
              <a:rPr lang="en-US" sz="2800" dirty="0" smtClean="0"/>
              <a:t>Nakov P., </a:t>
            </a:r>
            <a:r>
              <a:rPr lang="en-US" sz="2800" noProof="1" smtClean="0"/>
              <a:t>Dobrikov</a:t>
            </a:r>
            <a:r>
              <a:rPr lang="en-US" sz="2800" dirty="0" smtClean="0"/>
              <a:t> P., "Programming = ++ Algorithms;", 5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Edition, </a:t>
            </a:r>
            <a:r>
              <a:rPr lang="en-US" sz="2800" dirty="0"/>
              <a:t>ISBN: </a:t>
            </a:r>
            <a:r>
              <a:rPr lang="en-US" sz="2800" dirty="0" smtClean="0"/>
              <a:t>954-8905-06-X, Faber Publishing (2015)</a:t>
            </a:r>
          </a:p>
          <a:p>
            <a:r>
              <a:rPr lang="en-US" sz="2800" dirty="0" smtClean="0"/>
              <a:t>Download a free copy from: </a:t>
            </a:r>
            <a:r>
              <a:rPr lang="en-US" sz="2800" dirty="0" smtClean="0">
                <a:hlinkClick r:id="rId2"/>
              </a:rPr>
              <a:t>www.programirane.org</a:t>
            </a:r>
            <a:endParaRPr lang="en-US" sz="2800" dirty="0" smtClean="0"/>
          </a:p>
          <a:p>
            <a:r>
              <a:rPr lang="en-US" sz="2800" dirty="0" smtClean="0"/>
              <a:t>No English version (Bulgarian only)</a:t>
            </a:r>
            <a:endParaRPr lang="en-US" sz="2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615" y="4191000"/>
            <a:ext cx="9025023" cy="2109638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noProof="1" smtClean="0"/>
              <a:t>Cormen T., Leiserson C., Rivest R., Stein C., </a:t>
            </a:r>
            <a:r>
              <a:rPr lang="en-US" sz="3000" dirty="0" smtClean="0"/>
              <a:t>"</a:t>
            </a:r>
            <a:r>
              <a:rPr lang="en-US" sz="3000" dirty="0"/>
              <a:t>Introduction to </a:t>
            </a:r>
            <a:r>
              <a:rPr lang="en-US" sz="3000" dirty="0" smtClean="0"/>
              <a:t>Algorithms</a:t>
            </a:r>
            <a:r>
              <a:rPr lang="en-US" sz="3000" dirty="0"/>
              <a:t>", </a:t>
            </a:r>
            <a:r>
              <a:rPr lang="en-US" sz="3000" dirty="0" smtClean="0"/>
              <a:t>3</a:t>
            </a:r>
            <a:r>
              <a:rPr lang="en-US" sz="3000" baseline="30000" dirty="0" smtClean="0"/>
              <a:t>rd</a:t>
            </a:r>
            <a:r>
              <a:rPr lang="en-US" sz="3000" dirty="0" smtClean="0"/>
              <a:t> Edition, </a:t>
            </a:r>
            <a:r>
              <a:rPr lang="en-US" sz="3000" dirty="0"/>
              <a:t>ISBN  </a:t>
            </a:r>
            <a:r>
              <a:rPr lang="en-US" sz="3000" dirty="0" smtClean="0"/>
              <a:t>978-0262033848, MIT Press (2009)</a:t>
            </a:r>
          </a:p>
          <a:p>
            <a:r>
              <a:rPr lang="en-US" sz="3000" dirty="0" smtClean="0"/>
              <a:t>Find the book in Internet</a:t>
            </a:r>
            <a:r>
              <a:rPr lang="en-US" sz="3000" dirty="0"/>
              <a:t>: </a:t>
            </a:r>
            <a:r>
              <a:rPr lang="en-US" sz="3000" dirty="0">
                <a:hlinkClick r:id="rId5"/>
              </a:rPr>
              <a:t>https://</a:t>
            </a:r>
            <a:r>
              <a:rPr lang="en-US" sz="3000" dirty="0" smtClean="0">
                <a:hlinkClick r:id="rId5"/>
              </a:rPr>
              <a:t>goo.gl/ElgQD3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357937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Introduction to Algorithms</a:t>
            </a:r>
            <a:r>
              <a:rPr lang="en-US" dirty="0" smtClean="0"/>
              <a:t> MIT </a:t>
            </a:r>
            <a:r>
              <a:rPr lang="en-US" dirty="0" smtClean="0"/>
              <a:t>course</a:t>
            </a:r>
          </a:p>
          <a:p>
            <a:r>
              <a:rPr lang="en-US" dirty="0">
                <a:hlinkClick r:id="rId3"/>
              </a:rPr>
              <a:t>http://www.geeksforgeeks.org/fundamentals-of-algorithms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– Additional Resources (2)</a:t>
            </a:r>
            <a:endParaRPr lang="en-US" dirty="0"/>
          </a:p>
        </p:txBody>
      </p:sp>
      <p:pic>
        <p:nvPicPr>
          <p:cNvPr id="1026" name="Picture 2" descr="The 6.006 course logo, with a 2x2x2 Rubik's Cube in place of each zero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378" y="2134277"/>
            <a:ext cx="3740176" cy="28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6000" t="32014" r="33000" b="24262"/>
          <a:stretch/>
        </p:blipFill>
        <p:spPr>
          <a:xfrm>
            <a:off x="1073137" y="2995863"/>
            <a:ext cx="5000993" cy="2999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Group 7"/>
          <p:cNvGrpSpPr/>
          <p:nvPr/>
        </p:nvGrpSpPr>
        <p:grpSpPr>
          <a:xfrm>
            <a:off x="7604743" y="4495800"/>
            <a:ext cx="3960538" cy="1367071"/>
            <a:chOff x="2197322" y="4095690"/>
            <a:chExt cx="6822844" cy="2355061"/>
          </a:xfrm>
        </p:grpSpPr>
        <p:cxnSp>
          <p:nvCxnSpPr>
            <p:cNvPr id="9" name="Straight Arrow Connector 8"/>
            <p:cNvCxnSpPr>
              <a:cxnSpLocks noChangeShapeType="1"/>
              <a:stCxn id="20" idx="7"/>
              <a:endCxn id="21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0" name="Straight Arrow Connector 9"/>
            <p:cNvCxnSpPr>
              <a:cxnSpLocks noChangeShapeType="1"/>
              <a:stCxn id="22" idx="6"/>
              <a:endCxn id="21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20" idx="1"/>
              <a:endCxn id="22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23" idx="6"/>
              <a:endCxn id="20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22" idx="3"/>
              <a:endCxn id="23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27" idx="6"/>
              <a:endCxn id="22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23" idx="1"/>
              <a:endCxn id="27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stCxn id="20" idx="5"/>
              <a:endCxn id="25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24" idx="2"/>
              <a:endCxn id="57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8" name="Straight Arrow Connector 17"/>
            <p:cNvCxnSpPr>
              <a:cxnSpLocks noChangeShapeType="1"/>
              <a:stCxn id="23" idx="3"/>
              <a:endCxn id="57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9" name="Straight Arrow Connector 18"/>
            <p:cNvCxnSpPr>
              <a:cxnSpLocks noChangeShapeType="1"/>
              <a:stCxn id="24" idx="7"/>
              <a:endCxn id="20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1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1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6" name="Straight Arrow Connector 25"/>
            <p:cNvCxnSpPr>
              <a:cxnSpLocks noChangeShapeType="1"/>
              <a:stCxn id="56" idx="7"/>
              <a:endCxn id="27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6</a:t>
              </a:r>
              <a:endParaRPr lang="bg-BG" sz="12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8" name="Straight Arrow Connector 27"/>
            <p:cNvCxnSpPr>
              <a:cxnSpLocks noChangeShapeType="1"/>
              <a:stCxn id="25" idx="0"/>
              <a:endCxn id="21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25" idx="2"/>
              <a:endCxn id="24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0" name="Straight Arrow Connector 29"/>
            <p:cNvCxnSpPr>
              <a:cxnSpLocks noChangeShapeType="1"/>
              <a:stCxn id="56" idx="5"/>
              <a:endCxn id="57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2879564" y="4597023"/>
              <a:ext cx="588752" cy="477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</a:t>
              </a:r>
              <a:endParaRPr 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313245" y="5391091"/>
              <a:ext cx="588752" cy="477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12</a:t>
              </a:r>
              <a:endParaRPr 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88804" y="4095690"/>
              <a:ext cx="588752" cy="477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17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61564" y="4537393"/>
              <a:ext cx="453440" cy="477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6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377843" y="4799934"/>
              <a:ext cx="588752" cy="477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33</a:t>
              </a:r>
              <a:endParaRPr 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21658" y="4095690"/>
              <a:ext cx="588752" cy="477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</a:t>
              </a:r>
              <a:endParaRPr 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84057" y="4489501"/>
              <a:ext cx="453440" cy="477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6</a:t>
              </a:r>
              <a:endParaRPr lang="en-US" sz="12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599913" y="5130347"/>
              <a:ext cx="588752" cy="477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26</a:t>
              </a:r>
              <a:endParaRPr 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933857" y="5277122"/>
              <a:ext cx="588752" cy="477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709229" y="5670932"/>
              <a:ext cx="588752" cy="477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14</a:t>
              </a:r>
              <a:endParaRPr 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417823" y="5670932"/>
              <a:ext cx="588752" cy="477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15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633896" y="5467289"/>
              <a:ext cx="453440" cy="477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9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27383" y="5363794"/>
              <a:ext cx="453440" cy="477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</a:t>
              </a:r>
              <a:endParaRPr lang="en-US" sz="12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786644" y="4547110"/>
              <a:ext cx="453440" cy="477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5</a:t>
              </a:r>
              <a:endParaRPr 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990466" y="4561833"/>
              <a:ext cx="588752" cy="477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11</a:t>
              </a:r>
              <a:endParaRPr lang="en-US" sz="1200" dirty="0"/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1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7" name="Straight Arrow Connector 46"/>
            <p:cNvCxnSpPr>
              <a:cxnSpLocks noChangeShapeType="1"/>
              <a:stCxn id="46" idx="1"/>
              <a:endCxn id="21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8" name="Straight Arrow Connector 47"/>
            <p:cNvCxnSpPr>
              <a:cxnSpLocks noChangeShapeType="1"/>
              <a:stCxn id="46" idx="3"/>
              <a:endCxn id="25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49" name="TextBox 48"/>
            <p:cNvSpPr txBox="1"/>
            <p:nvPr/>
          </p:nvSpPr>
          <p:spPr>
            <a:xfrm>
              <a:off x="8081694" y="4540567"/>
              <a:ext cx="453440" cy="477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5</a:t>
              </a:r>
              <a:endParaRPr 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48871" y="5597035"/>
              <a:ext cx="453440" cy="477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197322" y="4980360"/>
              <a:ext cx="423062" cy="477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  <a:endParaRPr lang="en-US" sz="1200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01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resources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 smtClean="0"/>
              <a:t>Discussion forum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7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hlinkClick r:id="rId3"/>
              </a:rPr>
              <a:t>Visual Studio Community 2015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Or another C# development environment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hlinkClick r:id="rId4"/>
              </a:rPr>
              <a:t>SharpDevelop</a:t>
            </a:r>
            <a:r>
              <a:rPr lang="en-US" dirty="0" smtClean="0"/>
              <a:t> – lightweight IDE for C#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hlinkClick r:id="rId5"/>
              </a:rPr>
              <a:t>Xamarin </a:t>
            </a:r>
            <a:r>
              <a:rPr lang="en-US" dirty="0" smtClean="0">
                <a:hlinkClick r:id="rId5"/>
              </a:rPr>
              <a:t>Studio </a:t>
            </a:r>
            <a:r>
              <a:rPr lang="en-US" dirty="0" smtClean="0"/>
              <a:t>– powerful IDE for C# / .NET for Linux, Mac OS X, Windows and others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hlinkClick r:id="rId6"/>
              </a:rPr>
              <a:t>Eclipse</a:t>
            </a:r>
            <a:r>
              <a:rPr lang="en-US" dirty="0" smtClean="0"/>
              <a:t> / </a:t>
            </a:r>
            <a:r>
              <a:rPr lang="en-US" dirty="0" smtClean="0">
                <a:hlinkClick r:id="rId7"/>
              </a:rPr>
              <a:t>IntelliJ IDEA</a:t>
            </a:r>
            <a:r>
              <a:rPr lang="en-US" dirty="0" smtClean="0"/>
              <a:t> (for Java)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hlinkClick r:id="rId8"/>
              </a:rPr>
              <a:t>Code::Blocks </a:t>
            </a:r>
            <a:r>
              <a:rPr lang="en-US" dirty="0" smtClean="0"/>
              <a:t>(for C++)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97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Algorithms – Course Introduction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</a:t>
            </a:r>
            <a:r>
              <a:rPr lang="en-US" dirty="0" smtClean="0">
                <a:hlinkClick r:id="rId15"/>
              </a:rPr>
              <a:t>softuni.bg/trainings/1331/algorithms-april-2016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0113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68992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38459">
            <a:off x="760412" y="1790926"/>
            <a:ext cx="3201108" cy="1958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1702">
            <a:off x="8324235" y="1921011"/>
            <a:ext cx="3006920" cy="165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Course Overview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 smtClean="0"/>
              <a:t>Data Structures, Algorithms and Complexity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 smtClean="0"/>
              <a:t>Linear Data Structures – Lists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 smtClean="0"/>
              <a:t>Linear Data Structures – Stacks and Queues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 smtClean="0"/>
              <a:t>Trees and Tree-Like Structures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 smtClean="0"/>
              <a:t>Tree Traversal Algorithms – BFS and DFS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 smtClean="0"/>
              <a:t>Dictionaries and Hash Tables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 I: Data Structures – Course Program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5820" y="4419600"/>
            <a:ext cx="3137806" cy="1919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791">
            <a:off x="9072581" y="2720554"/>
            <a:ext cx="2383085" cy="1496271"/>
          </a:xfrm>
          <a:prstGeom prst="rect">
            <a:avLst/>
          </a:prstGeom>
        </p:spPr>
      </p:pic>
      <p:pic>
        <p:nvPicPr>
          <p:cNvPr id="1026" name="Picture 2" descr="http://www.nexcius.net/wp-content/uploads/2013/05/success_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383" y="1248867"/>
            <a:ext cx="1162237" cy="11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52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 smtClean="0"/>
              <a:t>Data Structure Collections &amp; Libraries</a:t>
            </a:r>
            <a:endParaRPr lang="en-US" dirty="0"/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 smtClean="0"/>
              <a:t>AVL, Red-Black, AA trees, Ropes</a:t>
            </a:r>
            <a:endParaRPr lang="en-US" dirty="0"/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noProof="1" smtClean="0"/>
              <a:t>B-Trees, QuadTree, k-d Trees, Interval Trees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 smtClean="0"/>
              <a:t>Exam </a:t>
            </a:r>
            <a:r>
              <a:rPr lang="en-US" dirty="0"/>
              <a:t>Preparation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Practical Exam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I: Data </a:t>
            </a:r>
            <a:r>
              <a:rPr lang="en-US" dirty="0" smtClean="0"/>
              <a:t>Structures – Course Program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3828">
            <a:off x="8524751" y="1328459"/>
            <a:ext cx="3764222" cy="1903488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7376">
            <a:off x="5556368" y="3635134"/>
            <a:ext cx="7229495" cy="2323915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grpSp>
        <p:nvGrpSpPr>
          <p:cNvPr id="5" name="Group 4"/>
          <p:cNvGrpSpPr/>
          <p:nvPr/>
        </p:nvGrpSpPr>
        <p:grpSpPr>
          <a:xfrm>
            <a:off x="609132" y="5181600"/>
            <a:ext cx="4875680" cy="1140761"/>
            <a:chOff x="609132" y="5105400"/>
            <a:chExt cx="5104280" cy="1216961"/>
          </a:xfrm>
        </p:grpSpPr>
        <p:pic>
          <p:nvPicPr>
            <p:cNvPr id="3074" name="Picture 2" descr="http://enigma.intelligentmedia.com.au/-/img/icon/icon-TD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132" y="5105401"/>
              <a:ext cx="1216960" cy="121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enigma.intelligentmedia.com.au/-/img/icon/icon-TDS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6452" y="5105401"/>
              <a:ext cx="1216960" cy="121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enigma.intelligentmedia.com.au/-/img/icon/icon-TDS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363" y="5105401"/>
              <a:ext cx="1216960" cy="121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://enigma.intelligentmedia.com.au/-/img/icon/icon-TDS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399" y="5105400"/>
              <a:ext cx="1216960" cy="121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enigma.intelligentmedia.com.au/-/img/icon/icon-TDS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1310" y="5105400"/>
              <a:ext cx="1216960" cy="121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enigma.intelligentmedia.com.au/-/img/icon/icon-TDS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221" y="5105401"/>
              <a:ext cx="1216960" cy="121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903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Recursion </a:t>
            </a:r>
            <a:r>
              <a:rPr lang="en-US" dirty="0"/>
              <a:t>and Recursive Algorithms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Combinatorial </a:t>
            </a:r>
            <a:r>
              <a:rPr lang="en-US" dirty="0"/>
              <a:t>Algorithms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Sorting </a:t>
            </a:r>
            <a:r>
              <a:rPr lang="en-US" dirty="0"/>
              <a:t>and Searching Algorithms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Dynamic </a:t>
            </a:r>
            <a:r>
              <a:rPr lang="en-US" dirty="0"/>
              <a:t>Programming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Graphs </a:t>
            </a:r>
            <a:r>
              <a:rPr lang="en-US" dirty="0"/>
              <a:t>and Graph </a:t>
            </a:r>
            <a:r>
              <a:rPr lang="en-US" dirty="0" smtClean="0"/>
              <a:t>Algorithms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Advanced Graph Algorithms – Part 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Advanced Graph Algorithms – Part </a:t>
            </a:r>
            <a:r>
              <a:rPr lang="en-US" dirty="0" smtClean="0"/>
              <a:t>II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Greedy Algorithms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Algorithms – </a:t>
            </a:r>
            <a:r>
              <a:rPr lang="en-US" dirty="0"/>
              <a:t>Course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6037">
            <a:off x="8342274" y="1391829"/>
            <a:ext cx="2404696" cy="1828951"/>
          </a:xfrm>
          <a:prstGeom prst="roundRect">
            <a:avLst>
              <a:gd name="adj" fmla="val 4893"/>
            </a:avLst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567" t="4876" b="11446"/>
          <a:stretch/>
        </p:blipFill>
        <p:spPr>
          <a:xfrm rot="21212910">
            <a:off x="8275471" y="3817847"/>
            <a:ext cx="2985853" cy="2369372"/>
          </a:xfrm>
          <a:prstGeom prst="roundRect">
            <a:avLst>
              <a:gd name="adj" fmla="val 2561"/>
            </a:avLst>
          </a:prstGeom>
          <a:noFill/>
          <a:ln w="6350">
            <a:solidFill>
              <a:schemeClr val="accent5">
                <a:lumMod val="60000"/>
                <a:lumOff val="40000"/>
                <a:alpha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82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2625" indent="-682625">
              <a:buFont typeface="+mj-lt"/>
              <a:buAutoNum type="arabicPeriod" startAt="9"/>
            </a:pPr>
            <a:r>
              <a:rPr lang="en-US" dirty="0" smtClean="0"/>
              <a:t>Problem Solving Methodology</a:t>
            </a:r>
          </a:p>
          <a:p>
            <a:pPr marL="682625" indent="-682625">
              <a:buFont typeface="+mj-lt"/>
              <a:buAutoNum type="arabicPeriod" startAt="9"/>
            </a:pPr>
            <a:r>
              <a:rPr lang="en-US" dirty="0" smtClean="0"/>
              <a:t>Exam Preparation</a:t>
            </a:r>
          </a:p>
          <a:p>
            <a:pPr marL="682625" indent="-682625">
              <a:buFont typeface="+mj-lt"/>
              <a:buAutoNum type="arabicPeriod" startAt="9"/>
            </a:pPr>
            <a:r>
              <a:rPr lang="en-US" dirty="0" smtClean="0"/>
              <a:t>Practical Exam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Algorithms – </a:t>
            </a:r>
            <a:r>
              <a:rPr lang="en-US" dirty="0"/>
              <a:t>Course </a:t>
            </a:r>
            <a:r>
              <a:rPr lang="en-US" dirty="0" smtClean="0"/>
              <a:t>Program (2)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012" y="3581399"/>
            <a:ext cx="2677289" cy="2508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77787">
            <a:off x="6595558" y="1369868"/>
            <a:ext cx="2382429" cy="2372664"/>
          </a:xfrm>
          <a:prstGeom prst="rect">
            <a:avLst/>
          </a:prstGeom>
        </p:spPr>
      </p:pic>
      <p:pic>
        <p:nvPicPr>
          <p:cNvPr id="2052" name="Picture 4" descr="http://lumity.com/wp-content/uploads/2015/05/data-science-algorithm-icon-275x3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89" y="3406986"/>
            <a:ext cx="26193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mezeylab.cb.bscb.cornell.edu/images/mezey/vBay2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900" y="3672718"/>
            <a:ext cx="2924334" cy="2537638"/>
          </a:xfrm>
          <a:prstGeom prst="roundRect">
            <a:avLst>
              <a:gd name="adj" fmla="val 2561"/>
            </a:avLst>
          </a:prstGeom>
          <a:noFill/>
          <a:ln w="6350">
            <a:solidFill>
              <a:schemeClr val="accent5">
                <a:lumMod val="60000"/>
                <a:lumOff val="40000"/>
                <a:alpha val="25000"/>
              </a:schemeClr>
            </a:solidFill>
          </a:ln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utopatcher.org/img/labview_256%20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3948">
            <a:off x="9379173" y="1413282"/>
            <a:ext cx="1951621" cy="195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17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We Will Be Solving</a:t>
            </a:r>
            <a:endParaRPr lang="en-US" dirty="0"/>
          </a:p>
        </p:txBody>
      </p:sp>
      <p:pic>
        <p:nvPicPr>
          <p:cNvPr id="7" name="Picture 2" descr="https://upload.wikimedia.org/wikipedia/commons/thumb/f/fd/Knapsack.svg/2000px-Knapsac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020" y="3982633"/>
            <a:ext cx="2417515" cy="209477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36500" t="27778" r="31000" b="32222"/>
          <a:stretch/>
        </p:blipFill>
        <p:spPr>
          <a:xfrm>
            <a:off x="6265723" y="1832273"/>
            <a:ext cx="4522420" cy="3130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/>
        </p:nvSpPr>
        <p:spPr>
          <a:xfrm>
            <a:off x="6704012" y="496318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 smtClean="0"/>
              <a:t>A* Pathfinding Algorithm</a:t>
            </a:r>
            <a:endParaRPr lang="en-US" sz="2800" noProof="1"/>
          </a:p>
        </p:txBody>
      </p:sp>
      <p:sp>
        <p:nvSpPr>
          <p:cNvPr id="20" name="TextBox 19"/>
          <p:cNvSpPr txBox="1"/>
          <p:nvPr/>
        </p:nvSpPr>
        <p:spPr>
          <a:xfrm>
            <a:off x="1745183" y="6100020"/>
            <a:ext cx="2897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 smtClean="0"/>
              <a:t>Knapsack Problem</a:t>
            </a:r>
            <a:endParaRPr lang="en-US" sz="2800" noProof="1"/>
          </a:p>
        </p:txBody>
      </p:sp>
      <p:sp>
        <p:nvSpPr>
          <p:cNvPr id="124" name="AutoShape 2" descr="https://api.wallab.ee/image/item-353-1024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768" y="1159930"/>
            <a:ext cx="2376020" cy="1872460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1370012" y="3013716"/>
            <a:ext cx="3443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 smtClean="0"/>
              <a:t>Combinations of Cards</a:t>
            </a:r>
            <a:endParaRPr lang="en-US" sz="2800" noProof="1"/>
          </a:p>
        </p:txBody>
      </p:sp>
    </p:spTree>
    <p:extLst>
      <p:ext uri="{BB962C8B-B14F-4D97-AF65-F5344CB8AC3E}">
        <p14:creationId xmlns:p14="http://schemas.microsoft.com/office/powerpoint/2010/main" val="271815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We Will Be </a:t>
            </a:r>
            <a:r>
              <a:rPr lang="en-US" dirty="0" smtClean="0"/>
              <a:t>Solving (2)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12643" y="1066800"/>
            <a:ext cx="5607727" cy="3118604"/>
            <a:chOff x="414603" y="1454618"/>
            <a:chExt cx="6074231" cy="3378039"/>
          </a:xfrm>
        </p:grpSpPr>
        <p:grpSp>
          <p:nvGrpSpPr>
            <p:cNvPr id="5" name="Group 4"/>
            <p:cNvGrpSpPr/>
            <p:nvPr/>
          </p:nvGrpSpPr>
          <p:grpSpPr>
            <a:xfrm>
              <a:off x="1179025" y="2165472"/>
              <a:ext cx="4991099" cy="1557051"/>
              <a:chOff x="3250647" y="2227222"/>
              <a:chExt cx="4991099" cy="1557051"/>
            </a:xfrm>
          </p:grpSpPr>
          <p:cxnSp>
            <p:nvCxnSpPr>
              <p:cNvPr id="6" name="Straight Arrow Connector 5"/>
              <p:cNvCxnSpPr>
                <a:cxnSpLocks noChangeShapeType="1"/>
              </p:cNvCxnSpPr>
              <p:nvPr/>
            </p:nvCxnSpPr>
            <p:spPr bwMode="auto">
              <a:xfrm flipH="1" flipV="1">
                <a:off x="4338713" y="2887828"/>
                <a:ext cx="841045" cy="58246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7" name="Straight Arrow Connector 6"/>
              <p:cNvCxnSpPr>
                <a:cxnSpLocks noChangeShapeType="1"/>
              </p:cNvCxnSpPr>
              <p:nvPr/>
            </p:nvCxnSpPr>
            <p:spPr bwMode="auto">
              <a:xfrm flipV="1">
                <a:off x="7231601" y="2227222"/>
                <a:ext cx="665220" cy="369855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8" name="Straight Arrow Connector 7"/>
              <p:cNvCxnSpPr>
                <a:cxnSpLocks noChangeShapeType="1"/>
              </p:cNvCxnSpPr>
              <p:nvPr/>
            </p:nvCxnSpPr>
            <p:spPr bwMode="auto">
              <a:xfrm flipH="1" flipV="1">
                <a:off x="6364887" y="2228269"/>
                <a:ext cx="472132" cy="368808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9" name="Straight Arrow Connector 8"/>
              <p:cNvCxnSpPr>
                <a:cxnSpLocks noChangeShapeType="1"/>
              </p:cNvCxnSpPr>
              <p:nvPr/>
            </p:nvCxnSpPr>
            <p:spPr bwMode="auto">
              <a:xfrm flipV="1">
                <a:off x="5737779" y="2793673"/>
                <a:ext cx="1017520" cy="152401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0" name="Straight Arrow Connector 9"/>
              <p:cNvCxnSpPr>
                <a:cxnSpLocks noChangeShapeType="1"/>
              </p:cNvCxnSpPr>
              <p:nvPr/>
            </p:nvCxnSpPr>
            <p:spPr bwMode="auto">
              <a:xfrm flipH="1">
                <a:off x="5656059" y="2228269"/>
                <a:ext cx="292814" cy="521209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" name="Straight Arrow Connector 10"/>
              <p:cNvCxnSpPr>
                <a:cxnSpLocks noChangeShapeType="1"/>
              </p:cNvCxnSpPr>
              <p:nvPr/>
            </p:nvCxnSpPr>
            <p:spPr bwMode="auto">
              <a:xfrm flipH="1" flipV="1">
                <a:off x="4862153" y="2228269"/>
                <a:ext cx="399325" cy="521209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2" name="Straight Arrow Connector 11"/>
              <p:cNvCxnSpPr>
                <a:cxnSpLocks noChangeShapeType="1"/>
              </p:cNvCxnSpPr>
              <p:nvPr/>
            </p:nvCxnSpPr>
            <p:spPr bwMode="auto">
              <a:xfrm>
                <a:off x="7231601" y="2990268"/>
                <a:ext cx="802138" cy="367763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3" name="Straight Arrow Connector 12"/>
              <p:cNvCxnSpPr>
                <a:cxnSpLocks noChangeShapeType="1"/>
              </p:cNvCxnSpPr>
              <p:nvPr/>
            </p:nvCxnSpPr>
            <p:spPr bwMode="auto">
              <a:xfrm flipH="1">
                <a:off x="4862153" y="3142669"/>
                <a:ext cx="399325" cy="422354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4" name="Straight Arrow Connector 13"/>
              <p:cNvCxnSpPr>
                <a:cxnSpLocks noChangeShapeType="1"/>
              </p:cNvCxnSpPr>
              <p:nvPr/>
            </p:nvCxnSpPr>
            <p:spPr bwMode="auto">
              <a:xfrm flipH="1" flipV="1">
                <a:off x="7034310" y="3071700"/>
                <a:ext cx="216836" cy="429904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9" name="Straight Arrow Connector 18"/>
              <p:cNvCxnSpPr>
                <a:cxnSpLocks noChangeShapeType="1"/>
              </p:cNvCxnSpPr>
              <p:nvPr/>
            </p:nvCxnSpPr>
            <p:spPr bwMode="auto">
              <a:xfrm flipV="1">
                <a:off x="4044546" y="2228269"/>
                <a:ext cx="401593" cy="381531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21" name="Straight Arrow Connector 20"/>
              <p:cNvCxnSpPr>
                <a:cxnSpLocks noChangeShapeType="1"/>
              </p:cNvCxnSpPr>
              <p:nvPr/>
            </p:nvCxnSpPr>
            <p:spPr bwMode="auto">
              <a:xfrm flipH="1" flipV="1">
                <a:off x="8116033" y="2308654"/>
                <a:ext cx="125713" cy="967945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22" name="Straight Arrow Connector 21"/>
              <p:cNvCxnSpPr>
                <a:cxnSpLocks noChangeShapeType="1"/>
              </p:cNvCxnSpPr>
              <p:nvPr/>
            </p:nvCxnSpPr>
            <p:spPr bwMode="auto">
              <a:xfrm>
                <a:off x="4044546" y="3165855"/>
                <a:ext cx="401593" cy="399168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24" name="Straight Arrow Connector 23"/>
              <p:cNvCxnSpPr>
                <a:cxnSpLocks noChangeShapeType="1"/>
              </p:cNvCxnSpPr>
              <p:nvPr/>
            </p:nvCxnSpPr>
            <p:spPr bwMode="auto">
              <a:xfrm>
                <a:off x="3250647" y="2887828"/>
                <a:ext cx="499732" cy="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29" name="Straight Arrow Connector 28"/>
              <p:cNvCxnSpPr>
                <a:cxnSpLocks noChangeShapeType="1"/>
              </p:cNvCxnSpPr>
              <p:nvPr/>
            </p:nvCxnSpPr>
            <p:spPr bwMode="auto">
              <a:xfrm flipV="1">
                <a:off x="6332779" y="2990268"/>
                <a:ext cx="504240" cy="59741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31" name="Straight Arrow Connector 30"/>
              <p:cNvCxnSpPr>
                <a:cxnSpLocks noChangeShapeType="1"/>
              </p:cNvCxnSpPr>
              <p:nvPr/>
            </p:nvCxnSpPr>
            <p:spPr bwMode="auto">
              <a:xfrm flipV="1">
                <a:off x="6423579" y="3779632"/>
                <a:ext cx="533400" cy="4641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</p:grpSp>
        <p:pic>
          <p:nvPicPr>
            <p:cNvPr id="1026" name="Picture 2" descr="https://d30y9cdsu7xlg0.cloudfront.net/png/40298-200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603" y="2473317"/>
              <a:ext cx="637420" cy="637420"/>
            </a:xfrm>
            <a:prstGeom prst="rect">
              <a:avLst/>
            </a:prstGeom>
            <a:noFill/>
            <a:effectLst>
              <a:glow rad="228600">
                <a:srgbClr val="FFFF00">
                  <a:alpha val="4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https://d30y9cdsu7xlg0.cloudfront.net/png/40298-200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6068" y="1454618"/>
              <a:ext cx="637420" cy="637420"/>
            </a:xfrm>
            <a:prstGeom prst="rect">
              <a:avLst/>
            </a:prstGeom>
            <a:noFill/>
            <a:effectLst>
              <a:glow rad="228600">
                <a:srgbClr val="FFFF00">
                  <a:alpha val="4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https://d30y9cdsu7xlg0.cloudfront.net/png/40298-200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1822" y="3439854"/>
              <a:ext cx="637420" cy="637420"/>
            </a:xfrm>
            <a:prstGeom prst="rect">
              <a:avLst/>
            </a:prstGeom>
            <a:noFill/>
            <a:effectLst>
              <a:glow rad="228600">
                <a:srgbClr val="FFFF00">
                  <a:alpha val="4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" descr="https://d30y9cdsu7xlg0.cloudfront.net/png/40298-200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996" y="2465924"/>
              <a:ext cx="637420" cy="637420"/>
            </a:xfrm>
            <a:prstGeom prst="rect">
              <a:avLst/>
            </a:prstGeom>
            <a:noFill/>
            <a:effectLst>
              <a:glow rad="228600">
                <a:srgbClr val="00B0F0">
                  <a:alpha val="4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https://d30y9cdsu7xlg0.cloudfront.net/png/40298-200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0844" y="1479157"/>
              <a:ext cx="637420" cy="637420"/>
            </a:xfrm>
            <a:prstGeom prst="rect">
              <a:avLst/>
            </a:prstGeom>
            <a:noFill/>
            <a:effectLst>
              <a:glow rad="228600">
                <a:srgbClr val="FFFF00">
                  <a:alpha val="4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https://d30y9cdsu7xlg0.cloudfront.net/png/40298-200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436" y="2465924"/>
              <a:ext cx="637420" cy="637420"/>
            </a:xfrm>
            <a:prstGeom prst="rect">
              <a:avLst/>
            </a:prstGeom>
            <a:noFill/>
            <a:effectLst>
              <a:glow rad="228600">
                <a:srgbClr val="00B0F0">
                  <a:alpha val="4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https://d30y9cdsu7xlg0.cloudfront.net/png/40298-200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126" y="3399172"/>
              <a:ext cx="637420" cy="637420"/>
            </a:xfrm>
            <a:prstGeom prst="rect">
              <a:avLst/>
            </a:prstGeom>
            <a:noFill/>
            <a:effectLst>
              <a:glow rad="228600">
                <a:srgbClr val="FFFF00">
                  <a:alpha val="4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https://d30y9cdsu7xlg0.cloudfront.net/png/40298-200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7971" y="2328810"/>
              <a:ext cx="637420" cy="637420"/>
            </a:xfrm>
            <a:prstGeom prst="rect">
              <a:avLst/>
            </a:prstGeom>
            <a:noFill/>
            <a:effectLst>
              <a:glow rad="228600">
                <a:srgbClr val="00B0F0">
                  <a:alpha val="4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https://d30y9cdsu7xlg0.cloudfront.net/png/40298-200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325" y="3340001"/>
              <a:ext cx="637420" cy="637420"/>
            </a:xfrm>
            <a:prstGeom prst="rect">
              <a:avLst/>
            </a:prstGeom>
            <a:noFill/>
            <a:effectLst>
              <a:glow rad="228600">
                <a:srgbClr val="FFFF00">
                  <a:alpha val="4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https://d30y9cdsu7xlg0.cloudfront.net/png/40298-200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6608" y="1565764"/>
              <a:ext cx="637420" cy="637420"/>
            </a:xfrm>
            <a:prstGeom prst="rect">
              <a:avLst/>
            </a:prstGeom>
            <a:noFill/>
            <a:effectLst>
              <a:glow rad="228600">
                <a:srgbClr val="FFFF00">
                  <a:alpha val="4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https://d30y9cdsu7xlg0.cloudfront.net/png/40298-200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1414" y="3184563"/>
              <a:ext cx="637420" cy="637420"/>
            </a:xfrm>
            <a:prstGeom prst="rect">
              <a:avLst/>
            </a:prstGeom>
            <a:noFill/>
            <a:effectLst>
              <a:glow rad="228600">
                <a:srgbClr val="FFFF00">
                  <a:alpha val="4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TextBox 92"/>
            <p:cNvSpPr txBox="1"/>
            <p:nvPr/>
          </p:nvSpPr>
          <p:spPr>
            <a:xfrm>
              <a:off x="2105283" y="4309437"/>
              <a:ext cx="3766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noProof="1" smtClean="0"/>
                <a:t>Articulation Points</a:t>
              </a:r>
              <a:endParaRPr lang="en-US" sz="2800" noProof="1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340784" y="1911350"/>
            <a:ext cx="4225628" cy="2952535"/>
            <a:chOff x="7536523" y="3532424"/>
            <a:chExt cx="4225628" cy="2952535"/>
          </a:xfrm>
        </p:grpSpPr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rot="10800000" flipV="1">
              <a:off x="7536523" y="5084716"/>
              <a:ext cx="1500301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variables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6" name="Oval 95"/>
            <p:cNvSpPr>
              <a:spLocks noChangeArrowheads="1"/>
            </p:cNvSpPr>
            <p:nvPr/>
          </p:nvSpPr>
          <p:spPr bwMode="auto">
            <a:xfrm rot="10800000" flipV="1">
              <a:off x="9360172" y="3532424"/>
              <a:ext cx="838200" cy="61763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IDEs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97" name="Straight Arrow Connector 6"/>
            <p:cNvCxnSpPr>
              <a:cxnSpLocks noChangeShapeType="1"/>
              <a:stCxn id="96" idx="6"/>
              <a:endCxn id="95" idx="7"/>
            </p:cNvCxnSpPr>
            <p:nvPr/>
          </p:nvCxnSpPr>
          <p:spPr bwMode="auto">
            <a:xfrm rot="10800000" flipV="1">
              <a:off x="7756238" y="3841241"/>
              <a:ext cx="1603935" cy="1343908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8" name="Oval 97"/>
            <p:cNvSpPr>
              <a:spLocks noChangeArrowheads="1"/>
            </p:cNvSpPr>
            <p:nvPr/>
          </p:nvSpPr>
          <p:spPr bwMode="auto">
            <a:xfrm rot="10800000" flipV="1">
              <a:off x="8755724" y="4370623"/>
              <a:ext cx="2040542" cy="71653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conditionals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9" name="Oval 98"/>
            <p:cNvSpPr>
              <a:spLocks noChangeArrowheads="1"/>
            </p:cNvSpPr>
            <p:nvPr/>
          </p:nvSpPr>
          <p:spPr bwMode="auto">
            <a:xfrm rot="10800000" flipV="1">
              <a:off x="10578782" y="5111649"/>
              <a:ext cx="1183369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loops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0" name="Straight Arrow Connector 99"/>
            <p:cNvCxnSpPr>
              <a:cxnSpLocks noChangeShapeType="1"/>
              <a:stCxn id="95" idx="2"/>
              <a:endCxn id="99" idx="6"/>
            </p:cNvCxnSpPr>
            <p:nvPr/>
          </p:nvCxnSpPr>
          <p:spPr bwMode="auto">
            <a:xfrm>
              <a:off x="9036824" y="5427616"/>
              <a:ext cx="1541958" cy="269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01" name="Straight Arrow Connector 32"/>
            <p:cNvCxnSpPr>
              <a:cxnSpLocks noChangeShapeType="1"/>
              <a:stCxn id="96" idx="2"/>
              <a:endCxn id="99" idx="1"/>
            </p:cNvCxnSpPr>
            <p:nvPr/>
          </p:nvCxnSpPr>
          <p:spPr bwMode="auto">
            <a:xfrm>
              <a:off x="10198372" y="3841241"/>
              <a:ext cx="1390479" cy="137084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02" name="Straight Arrow Connector 40"/>
            <p:cNvCxnSpPr>
              <a:cxnSpLocks noChangeShapeType="1"/>
              <a:stCxn id="98" idx="2"/>
              <a:endCxn id="99" idx="0"/>
            </p:cNvCxnSpPr>
            <p:nvPr/>
          </p:nvCxnSpPr>
          <p:spPr bwMode="auto">
            <a:xfrm>
              <a:off x="10796266" y="4728889"/>
              <a:ext cx="374200" cy="382760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03" name="Oval 102"/>
            <p:cNvSpPr>
              <a:spLocks noChangeArrowheads="1"/>
            </p:cNvSpPr>
            <p:nvPr/>
          </p:nvSpPr>
          <p:spPr bwMode="auto">
            <a:xfrm rot="10800000" flipV="1">
              <a:off x="9254723" y="5799160"/>
              <a:ext cx="1106162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bits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4" name="Straight Arrow Connector 54"/>
            <p:cNvCxnSpPr>
              <a:cxnSpLocks noChangeShapeType="1"/>
              <a:stCxn id="99" idx="4"/>
              <a:endCxn id="103" idx="2"/>
            </p:cNvCxnSpPr>
            <p:nvPr/>
          </p:nvCxnSpPr>
          <p:spPr bwMode="auto">
            <a:xfrm rot="5400000">
              <a:off x="10593370" y="5564964"/>
              <a:ext cx="344612" cy="80958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05" name="Straight Arrow Connector 58"/>
            <p:cNvCxnSpPr>
              <a:cxnSpLocks noChangeShapeType="1"/>
              <a:stCxn id="95" idx="4"/>
              <a:endCxn id="103" idx="6"/>
            </p:cNvCxnSpPr>
            <p:nvPr/>
          </p:nvCxnSpPr>
          <p:spPr bwMode="auto">
            <a:xfrm rot="16200000" flipH="1">
              <a:off x="8584926" y="5472262"/>
              <a:ext cx="371545" cy="968050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06" name="Straight Arrow Connector 64"/>
            <p:cNvCxnSpPr>
              <a:cxnSpLocks noChangeShapeType="1"/>
              <a:stCxn id="95" idx="0"/>
              <a:endCxn id="98" idx="6"/>
            </p:cNvCxnSpPr>
            <p:nvPr/>
          </p:nvCxnSpPr>
          <p:spPr bwMode="auto">
            <a:xfrm rot="5400000" flipH="1" flipV="1">
              <a:off x="8343285" y="4672278"/>
              <a:ext cx="355827" cy="46905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107" name="TextBox 106"/>
          <p:cNvSpPr txBox="1"/>
          <p:nvPr/>
        </p:nvSpPr>
        <p:spPr>
          <a:xfrm>
            <a:off x="8132632" y="5055057"/>
            <a:ext cx="29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 smtClean="0"/>
              <a:t>Topological Sorting</a:t>
            </a:r>
            <a:endParaRPr lang="en-US" sz="2800" noProof="1"/>
          </a:p>
        </p:txBody>
      </p:sp>
      <p:grpSp>
        <p:nvGrpSpPr>
          <p:cNvPr id="15" name="Group 14"/>
          <p:cNvGrpSpPr/>
          <p:nvPr/>
        </p:nvGrpSpPr>
        <p:grpSpPr>
          <a:xfrm>
            <a:off x="1727097" y="4612385"/>
            <a:ext cx="3961297" cy="2009840"/>
            <a:chOff x="7389812" y="4387543"/>
            <a:chExt cx="3961297" cy="2009840"/>
          </a:xfrm>
        </p:grpSpPr>
        <p:grpSp>
          <p:nvGrpSpPr>
            <p:cNvPr id="108" name="Group 107"/>
            <p:cNvGrpSpPr/>
            <p:nvPr/>
          </p:nvGrpSpPr>
          <p:grpSpPr>
            <a:xfrm>
              <a:off x="7389812" y="4387543"/>
              <a:ext cx="3960538" cy="1367071"/>
              <a:chOff x="2197322" y="4095690"/>
              <a:chExt cx="6822844" cy="2355061"/>
            </a:xfrm>
          </p:grpSpPr>
          <p:cxnSp>
            <p:nvCxnSpPr>
              <p:cNvPr id="109" name="Straight Arrow Connector 108"/>
              <p:cNvCxnSpPr>
                <a:cxnSpLocks noChangeShapeType="1"/>
                <a:stCxn id="120" idx="7"/>
                <a:endCxn id="121" idx="3"/>
              </p:cNvCxnSpPr>
              <p:nvPr/>
            </p:nvCxnSpPr>
            <p:spPr bwMode="auto">
              <a:xfrm flipV="1">
                <a:off x="6707769" y="4746464"/>
                <a:ext cx="700228" cy="391464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0" name="Straight Arrow Connector 109"/>
              <p:cNvCxnSpPr>
                <a:cxnSpLocks noChangeShapeType="1"/>
                <a:stCxn id="122" idx="6"/>
                <a:endCxn id="121" idx="2"/>
              </p:cNvCxnSpPr>
              <p:nvPr/>
            </p:nvCxnSpPr>
            <p:spPr bwMode="auto">
              <a:xfrm>
                <a:off x="5859031" y="4397469"/>
                <a:ext cx="1458166" cy="1524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1" name="Straight Arrow Connector 110"/>
              <p:cNvCxnSpPr>
                <a:cxnSpLocks noChangeShapeType="1"/>
                <a:stCxn id="120" idx="1"/>
                <a:endCxn id="122" idx="5"/>
              </p:cNvCxnSpPr>
              <p:nvPr/>
            </p:nvCxnSpPr>
            <p:spPr bwMode="auto">
              <a:xfrm flipH="1" flipV="1">
                <a:off x="5772871" y="4594064"/>
                <a:ext cx="505070" cy="543864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2" name="Straight Arrow Connector 111"/>
              <p:cNvCxnSpPr>
                <a:cxnSpLocks noChangeShapeType="1"/>
                <a:stCxn id="123" idx="6"/>
                <a:endCxn id="120" idx="2"/>
              </p:cNvCxnSpPr>
              <p:nvPr/>
            </p:nvCxnSpPr>
            <p:spPr bwMode="auto">
              <a:xfrm>
                <a:off x="5103812" y="5311869"/>
                <a:ext cx="1085108" cy="22655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3" name="Straight Arrow Connector 112"/>
              <p:cNvCxnSpPr>
                <a:cxnSpLocks noChangeShapeType="1"/>
                <a:stCxn id="122" idx="3"/>
                <a:endCxn id="123" idx="7"/>
              </p:cNvCxnSpPr>
              <p:nvPr/>
            </p:nvCxnSpPr>
            <p:spPr bwMode="auto">
              <a:xfrm flipH="1">
                <a:off x="5022092" y="4594064"/>
                <a:ext cx="334765" cy="521209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4" name="Straight Arrow Connector 113"/>
              <p:cNvCxnSpPr>
                <a:cxnSpLocks noChangeShapeType="1"/>
                <a:stCxn id="127" idx="6"/>
                <a:endCxn id="122" idx="2"/>
              </p:cNvCxnSpPr>
              <p:nvPr/>
            </p:nvCxnSpPr>
            <p:spPr bwMode="auto">
              <a:xfrm flipV="1">
                <a:off x="3964384" y="4397469"/>
                <a:ext cx="1306313" cy="152400"/>
              </a:xfrm>
              <a:prstGeom prst="straightConnector1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63500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</p:cxnSp>
          <p:cxnSp>
            <p:nvCxnSpPr>
              <p:cNvPr id="115" name="Straight Arrow Connector 114"/>
              <p:cNvCxnSpPr>
                <a:cxnSpLocks noChangeShapeType="1"/>
                <a:stCxn id="123" idx="1"/>
                <a:endCxn id="127" idx="5"/>
              </p:cNvCxnSpPr>
              <p:nvPr/>
            </p:nvCxnSpPr>
            <p:spPr bwMode="auto">
              <a:xfrm flipH="1" flipV="1">
                <a:off x="3878224" y="4746464"/>
                <a:ext cx="749287" cy="368809"/>
              </a:xfrm>
              <a:prstGeom prst="straightConnector1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63500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</p:cxnSp>
          <p:cxnSp>
            <p:nvCxnSpPr>
              <p:cNvPr id="116" name="Straight Arrow Connector 115"/>
              <p:cNvCxnSpPr>
                <a:cxnSpLocks noChangeShapeType="1"/>
                <a:stCxn id="120" idx="5"/>
                <a:endCxn id="125" idx="1"/>
              </p:cNvCxnSpPr>
              <p:nvPr/>
            </p:nvCxnSpPr>
            <p:spPr bwMode="auto">
              <a:xfrm>
                <a:off x="6707769" y="5531119"/>
                <a:ext cx="658779" cy="368809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7" name="Straight Arrow Connector 116"/>
              <p:cNvCxnSpPr>
                <a:cxnSpLocks noChangeShapeType="1"/>
                <a:stCxn id="124" idx="2"/>
                <a:endCxn id="153" idx="6"/>
              </p:cNvCxnSpPr>
              <p:nvPr/>
            </p:nvCxnSpPr>
            <p:spPr bwMode="auto">
              <a:xfrm flipH="1" flipV="1">
                <a:off x="4189412" y="6145428"/>
                <a:ext cx="1247193" cy="27296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8" name="Straight Arrow Connector 117"/>
              <p:cNvCxnSpPr>
                <a:cxnSpLocks noChangeShapeType="1"/>
                <a:stCxn id="123" idx="3"/>
                <a:endCxn id="153" idx="7"/>
              </p:cNvCxnSpPr>
              <p:nvPr/>
            </p:nvCxnSpPr>
            <p:spPr bwMode="auto">
              <a:xfrm flipH="1">
                <a:off x="4103252" y="5508464"/>
                <a:ext cx="524259" cy="440368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9" name="Straight Arrow Connector 118"/>
              <p:cNvCxnSpPr>
                <a:cxnSpLocks noChangeShapeType="1"/>
                <a:stCxn id="124" idx="7"/>
                <a:endCxn id="120" idx="3"/>
              </p:cNvCxnSpPr>
              <p:nvPr/>
            </p:nvCxnSpPr>
            <p:spPr bwMode="auto">
              <a:xfrm flipV="1">
                <a:off x="5938779" y="5531119"/>
                <a:ext cx="339162" cy="445009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120" name="Oval 119"/>
              <p:cNvSpPr>
                <a:spLocks noChangeArrowheads="1"/>
              </p:cNvSpPr>
              <p:nvPr/>
            </p:nvSpPr>
            <p:spPr bwMode="auto">
              <a:xfrm>
                <a:off x="6188920" y="5056496"/>
                <a:ext cx="607870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11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121" name="Oval 120"/>
              <p:cNvSpPr>
                <a:spLocks noChangeArrowheads="1"/>
              </p:cNvSpPr>
              <p:nvPr/>
            </p:nvSpPr>
            <p:spPr bwMode="auto">
              <a:xfrm>
                <a:off x="7317197" y="4271842"/>
                <a:ext cx="620024" cy="55605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1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122" name="Oval 121"/>
              <p:cNvSpPr>
                <a:spLocks noChangeArrowheads="1"/>
              </p:cNvSpPr>
              <p:nvPr/>
            </p:nvSpPr>
            <p:spPr bwMode="auto">
              <a:xfrm>
                <a:off x="5270697" y="4119441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63500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4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123" name="Oval 122"/>
              <p:cNvSpPr>
                <a:spLocks noChangeArrowheads="1"/>
              </p:cNvSpPr>
              <p:nvPr/>
            </p:nvSpPr>
            <p:spPr bwMode="auto">
              <a:xfrm>
                <a:off x="4545791" y="5033841"/>
                <a:ext cx="558021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63500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5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124" name="Oval 123"/>
              <p:cNvSpPr>
                <a:spLocks noChangeArrowheads="1"/>
              </p:cNvSpPr>
              <p:nvPr/>
            </p:nvSpPr>
            <p:spPr bwMode="auto">
              <a:xfrm>
                <a:off x="5436605" y="5894696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2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125" name="Oval 124"/>
              <p:cNvSpPr>
                <a:spLocks noChangeArrowheads="1"/>
              </p:cNvSpPr>
              <p:nvPr/>
            </p:nvSpPr>
            <p:spPr bwMode="auto">
              <a:xfrm>
                <a:off x="7280388" y="5818496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7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126" name="Straight Arrow Connector 125"/>
              <p:cNvCxnSpPr>
                <a:cxnSpLocks noChangeShapeType="1"/>
                <a:stCxn id="152" idx="7"/>
                <a:endCxn id="127" idx="3"/>
              </p:cNvCxnSpPr>
              <p:nvPr/>
            </p:nvCxnSpPr>
            <p:spPr bwMode="auto">
              <a:xfrm flipV="1">
                <a:off x="3034916" y="4746464"/>
                <a:ext cx="427294" cy="415248"/>
              </a:xfrm>
              <a:prstGeom prst="straightConnector1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tx2">
                    <a:lumMod val="50000"/>
                  </a:schemeClr>
                </a:solidFill>
                <a:round/>
                <a:headEnd/>
                <a:tailEnd/>
              </a:ln>
              <a:effectLst/>
            </p:spPr>
          </p:cxnSp>
          <p:sp>
            <p:nvSpPr>
              <p:cNvPr id="127" name="Oval 126"/>
              <p:cNvSpPr>
                <a:spLocks noChangeArrowheads="1"/>
              </p:cNvSpPr>
              <p:nvPr/>
            </p:nvSpPr>
            <p:spPr bwMode="auto">
              <a:xfrm>
                <a:off x="3376050" y="4271841"/>
                <a:ext cx="588334" cy="556055"/>
              </a:xfrm>
              <a:prstGeom prst="ellipse">
                <a:avLst/>
              </a:prstGeom>
              <a:solidFill>
                <a:srgbClr val="97CEFB"/>
              </a:solidFill>
              <a:ln w="63500" algn="ctr">
                <a:solidFill>
                  <a:srgbClr val="1A8AFA"/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schemeClr val="tx1">
                          <a:alpha val="40000"/>
                        </a:schemeClr>
                      </a:outerShdw>
                    </a:effectLst>
                    <a:latin typeface="Calibri" pitchFamily="34" charset="0"/>
                  </a:rPr>
                  <a:t>6</a:t>
                </a:r>
                <a:endParaRPr lang="bg-BG" sz="12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128" name="Straight Arrow Connector 127"/>
              <p:cNvCxnSpPr>
                <a:cxnSpLocks noChangeShapeType="1"/>
                <a:stCxn id="125" idx="0"/>
                <a:endCxn id="121" idx="4"/>
              </p:cNvCxnSpPr>
              <p:nvPr/>
            </p:nvCxnSpPr>
            <p:spPr bwMode="auto">
              <a:xfrm flipV="1">
                <a:off x="7574555" y="4827896"/>
                <a:ext cx="52654" cy="9906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29" name="Straight Arrow Connector 128"/>
              <p:cNvCxnSpPr>
                <a:cxnSpLocks noChangeShapeType="1"/>
                <a:stCxn id="125" idx="2"/>
                <a:endCxn id="124" idx="6"/>
              </p:cNvCxnSpPr>
              <p:nvPr/>
            </p:nvCxnSpPr>
            <p:spPr bwMode="auto">
              <a:xfrm flipH="1">
                <a:off x="6024939" y="6096524"/>
                <a:ext cx="1255449" cy="762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30" name="Straight Arrow Connector 129"/>
              <p:cNvCxnSpPr>
                <a:cxnSpLocks noChangeShapeType="1"/>
                <a:stCxn id="152" idx="5"/>
                <a:endCxn id="153" idx="1"/>
              </p:cNvCxnSpPr>
              <p:nvPr/>
            </p:nvCxnSpPr>
            <p:spPr bwMode="auto">
              <a:xfrm>
                <a:off x="3034916" y="5554903"/>
                <a:ext cx="652322" cy="393929"/>
              </a:xfrm>
              <a:prstGeom prst="straightConnector1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tx2">
                    <a:lumMod val="50000"/>
                  </a:schemeClr>
                </a:solidFill>
                <a:round/>
                <a:headEnd/>
                <a:tailEnd/>
              </a:ln>
              <a:effectLst/>
            </p:spPr>
          </p:cxnSp>
          <p:sp>
            <p:nvSpPr>
              <p:cNvPr id="131" name="TextBox 130"/>
              <p:cNvSpPr txBox="1"/>
              <p:nvPr/>
            </p:nvSpPr>
            <p:spPr>
              <a:xfrm>
                <a:off x="2879564" y="4597023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10</a:t>
                </a:r>
                <a:endParaRPr lang="en-US" sz="1200" dirty="0"/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3313245" y="5391091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12</a:t>
                </a:r>
                <a:endParaRPr lang="en-US" sz="1200" dirty="0"/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388804" y="4095690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17</a:t>
                </a:r>
                <a:endParaRPr lang="en-US" sz="1200" dirty="0"/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4261564" y="4537393"/>
                <a:ext cx="453440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6</a:t>
                </a:r>
                <a:endParaRPr lang="en-US" sz="1200" dirty="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5377843" y="4799934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33</a:t>
                </a:r>
                <a:endParaRPr lang="en-US" sz="1200" dirty="0"/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6421658" y="4095690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20</a:t>
                </a:r>
                <a:endParaRPr lang="en-US" sz="1200" dirty="0"/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6684057" y="4489501"/>
                <a:ext cx="453440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6</a:t>
                </a:r>
                <a:endParaRPr lang="en-US" sz="1200" dirty="0"/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7599913" y="5130347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26</a:t>
                </a:r>
                <a:endParaRPr lang="en-US" sz="1200" dirty="0"/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6933857" y="5277122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20</a:t>
                </a:r>
                <a:endParaRPr lang="en-US" sz="1200" dirty="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4709229" y="5670932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14</a:t>
                </a:r>
                <a:endParaRPr lang="en-US" sz="1200" dirty="0"/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6417823" y="5670932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15</a:t>
                </a:r>
                <a:endParaRPr lang="en-US" sz="1200" dirty="0"/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5633896" y="5467289"/>
                <a:ext cx="453440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9</a:t>
                </a:r>
                <a:endParaRPr lang="en-US" sz="1200" dirty="0"/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3927383" y="5363794"/>
                <a:ext cx="453440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3</a:t>
                </a:r>
                <a:endParaRPr lang="en-US" sz="1200" dirty="0"/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4786644" y="4547110"/>
                <a:ext cx="453440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5</a:t>
                </a:r>
                <a:endParaRPr lang="en-US" sz="1200" dirty="0"/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5990466" y="4561833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11</a:t>
                </a:r>
                <a:endParaRPr lang="en-US" sz="1200" dirty="0"/>
              </a:p>
            </p:txBody>
          </p:sp>
          <p:sp>
            <p:nvSpPr>
              <p:cNvPr id="146" name="Oval 145"/>
              <p:cNvSpPr>
                <a:spLocks noChangeArrowheads="1"/>
              </p:cNvSpPr>
              <p:nvPr/>
            </p:nvSpPr>
            <p:spPr bwMode="auto">
              <a:xfrm>
                <a:off x="8400142" y="4974886"/>
                <a:ext cx="620024" cy="55605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9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147" name="Straight Arrow Connector 146"/>
              <p:cNvCxnSpPr>
                <a:cxnSpLocks noChangeShapeType="1"/>
                <a:stCxn id="146" idx="1"/>
                <a:endCxn id="121" idx="5"/>
              </p:cNvCxnSpPr>
              <p:nvPr/>
            </p:nvCxnSpPr>
            <p:spPr bwMode="auto">
              <a:xfrm flipH="1" flipV="1">
                <a:off x="7846421" y="4746464"/>
                <a:ext cx="644521" cy="309854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48" name="Straight Arrow Connector 147"/>
              <p:cNvCxnSpPr>
                <a:cxnSpLocks noChangeShapeType="1"/>
                <a:stCxn id="146" idx="3"/>
                <a:endCxn id="125" idx="7"/>
              </p:cNvCxnSpPr>
              <p:nvPr/>
            </p:nvCxnSpPr>
            <p:spPr bwMode="auto">
              <a:xfrm flipH="1">
                <a:off x="7782562" y="5449508"/>
                <a:ext cx="708380" cy="45042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149" name="TextBox 148"/>
              <p:cNvSpPr txBox="1"/>
              <p:nvPr/>
            </p:nvSpPr>
            <p:spPr>
              <a:xfrm>
                <a:off x="8081694" y="4540567"/>
                <a:ext cx="453440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5</a:t>
                </a:r>
                <a:endParaRPr lang="en-US" sz="1200" dirty="0"/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8148871" y="5597035"/>
                <a:ext cx="453440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3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2197322" y="4980360"/>
                <a:ext cx="42306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>
                        <a:lumMod val="90000"/>
                      </a:schemeClr>
                    </a:solidFill>
                  </a:rPr>
                  <a:t>s</a:t>
                </a:r>
                <a:endParaRPr lang="en-US" sz="1200" dirty="0">
                  <a:solidFill>
                    <a:schemeClr val="tx2">
                      <a:lumMod val="90000"/>
                    </a:schemeClr>
                  </a:solidFill>
                </a:endParaRPr>
              </a:p>
            </p:txBody>
          </p:sp>
          <p:sp>
            <p:nvSpPr>
              <p:cNvPr id="152" name="Oval 151"/>
              <p:cNvSpPr>
                <a:spLocks noChangeArrowheads="1"/>
              </p:cNvSpPr>
              <p:nvPr/>
            </p:nvSpPr>
            <p:spPr bwMode="auto">
              <a:xfrm>
                <a:off x="2532742" y="508028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tx2">
                    <a:lumMod val="5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0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153" name="Oval 152"/>
              <p:cNvSpPr>
                <a:spLocks noChangeArrowheads="1"/>
              </p:cNvSpPr>
              <p:nvPr/>
            </p:nvSpPr>
            <p:spPr bwMode="auto">
              <a:xfrm>
                <a:off x="3601078" y="58674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63500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8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7584517" y="5874163"/>
              <a:ext cx="3766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noProof="1" smtClean="0"/>
                <a:t>Dijkstra's Shortest Path</a:t>
              </a:r>
              <a:endParaRPr lang="en-US" sz="2800" noProof="1"/>
            </a:p>
          </p:txBody>
        </p:sp>
      </p:grpSp>
    </p:spTree>
    <p:extLst>
      <p:ext uri="{BB962C8B-B14F-4D97-AF65-F5344CB8AC3E}">
        <p14:creationId xmlns:p14="http://schemas.microsoft.com/office/powerpoint/2010/main" val="213833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1115</Words>
  <Application>Microsoft Office PowerPoint</Application>
  <PresentationFormat>Custom</PresentationFormat>
  <Paragraphs>280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Algorithms Course</vt:lpstr>
      <vt:lpstr>Table of Contents</vt:lpstr>
      <vt:lpstr>Algorithms</vt:lpstr>
      <vt:lpstr>Part I: Data Structures – Course Program</vt:lpstr>
      <vt:lpstr>Part I: Data Structures – Course Program (2)</vt:lpstr>
      <vt:lpstr>Part II: Algorithms – Course Program</vt:lpstr>
      <vt:lpstr>Part II: Algorithms – Course Program (2)</vt:lpstr>
      <vt:lpstr>Problems We Will Be Solving</vt:lpstr>
      <vt:lpstr>Problems We Will Be Solving (2)</vt:lpstr>
      <vt:lpstr>The Trainers Team</vt:lpstr>
      <vt:lpstr>Trainers Team</vt:lpstr>
      <vt:lpstr>Trainers Team</vt:lpstr>
      <vt:lpstr>Algorithms: More Details </vt:lpstr>
      <vt:lpstr>Course Duration</vt:lpstr>
      <vt:lpstr>Programming Languages</vt:lpstr>
      <vt:lpstr>Why English?</vt:lpstr>
      <vt:lpstr>Algorithms</vt:lpstr>
      <vt:lpstr>Scoring System for the “Algorithms“ Course</vt:lpstr>
      <vt:lpstr>Practical Exam</vt:lpstr>
      <vt:lpstr>Homework Assignments</vt:lpstr>
      <vt:lpstr>Homework Peer Reviews</vt:lpstr>
      <vt:lpstr>Resources</vt:lpstr>
      <vt:lpstr>Course Web Site &amp; Forums</vt:lpstr>
      <vt:lpstr>Slides and Videos</vt:lpstr>
      <vt:lpstr>Algorithms – Additional Resources</vt:lpstr>
      <vt:lpstr>Algorithms – Additional Resources (2)</vt:lpstr>
      <vt:lpstr>Software University Learning System (SULS)</vt:lpstr>
      <vt:lpstr>Recommended Software</vt:lpstr>
      <vt:lpstr>Algorithms – Course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Algortihms - Course Introduction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2016-04-05T10:01:51Z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